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00" r:id="rId2"/>
    <p:sldId id="301" r:id="rId3"/>
    <p:sldId id="303" r:id="rId4"/>
    <p:sldId id="1938" r:id="rId5"/>
    <p:sldId id="1939" r:id="rId6"/>
    <p:sldId id="1940" r:id="rId7"/>
    <p:sldId id="1942" r:id="rId8"/>
    <p:sldId id="302" r:id="rId9"/>
    <p:sldId id="1937" r:id="rId10"/>
  </p:sldIdLst>
  <p:sldSz cx="12192000" cy="6858000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617D"/>
    <a:srgbClr val="640C38"/>
    <a:srgbClr val="FF6600"/>
    <a:srgbClr val="FF6699"/>
    <a:srgbClr val="FFCC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2"/>
    <p:restoredTop sz="94744"/>
  </p:normalViewPr>
  <p:slideViewPr>
    <p:cSldViewPr snapToGrid="0">
      <p:cViewPr varScale="1">
        <p:scale>
          <a:sx n="105" d="100"/>
          <a:sy n="105" d="100"/>
        </p:scale>
        <p:origin x="64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91DDC-6CC0-4648-9AFF-A3E9098D784D}" type="datetimeFigureOut">
              <a:rPr lang="it-IT" smtClean="0"/>
              <a:t>01/03/2026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FC8E8-A012-4745-98AE-5F689A44FB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8321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300396" y="2067466"/>
            <a:ext cx="7324254" cy="1813685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300396" y="3973227"/>
            <a:ext cx="732425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6239CA-4E9D-D028-0DC5-6F3E1670D3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00396" y="6316605"/>
            <a:ext cx="143648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>
              <a:defRPr/>
            </a:pPr>
            <a:fld id="{C26966DA-8BFF-B94A-8A4D-DA09372FC37B}" type="datetimeFigureOut">
              <a:rPr lang="it-IT" smtClean="0"/>
              <a:pPr>
                <a:defRPr/>
              </a:pPr>
              <a:t>01/03/2026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34D4BB-7972-5C4B-A257-B00BD1546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8039" y="6316605"/>
            <a:ext cx="304422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>
              <a:defRPr/>
            </a:pPr>
            <a:r>
              <a:rPr lang="it-IT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8AD035-D617-8D3B-816A-0F0A49815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9775" y="6332273"/>
            <a:ext cx="90487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>
              <a:defRPr/>
            </a:pPr>
            <a:fld id="{8EB55E9B-71CC-7A48-9A06-BC3D8614A2C2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366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35825" y="1121606"/>
            <a:ext cx="7071511" cy="696096"/>
          </a:xfrm>
        </p:spPr>
        <p:txBody>
          <a:bodyPr/>
          <a:lstStyle>
            <a:lvl1pPr>
              <a:defRPr>
                <a:solidFill>
                  <a:srgbClr val="640C38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253178" y="2507810"/>
            <a:ext cx="7071512" cy="370536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971F9FE8-6F7D-E20E-7985-06D78CB9C1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850" y="6417200"/>
            <a:ext cx="1436483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fld id="{C26966DA-8BFF-B94A-8A4D-DA09372FC37B}" type="datetimeFigureOut">
              <a:rPr lang="it-IT" smtClean="0"/>
              <a:pPr>
                <a:defRPr/>
              </a:pPr>
              <a:t>01/03/2026</a:t>
            </a:fld>
            <a:endParaRPr lang="it-IT" dirty="0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B4F1A59B-2E76-4BE0-3122-23EFB031C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5825" y="641719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it-IT"/>
              <a:t>Piè di pagina</a:t>
            </a:r>
            <a:endParaRPr lang="it-IT" dirty="0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460420C8-D994-0E42-B217-61A173C4D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55275" y="6433397"/>
            <a:ext cx="904875" cy="33273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EB55E9B-71CC-7A48-9A06-BC3D8614A2C2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pic>
        <p:nvPicPr>
          <p:cNvPr id="4" name="Immagine 3" descr="Immagine che contiene testo, Carattere, Elementi grafici, schermata&#10;&#10;Il contenuto generato dall'IA potrebbe non essere corretto.">
            <a:extLst>
              <a:ext uri="{FF2B5EF4-FFF2-40B4-BE49-F238E27FC236}">
                <a16:creationId xmlns:a16="http://schemas.microsoft.com/office/drawing/2014/main" id="{C66031F4-1238-C705-CCD4-27330B6BEF7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4" y="400050"/>
            <a:ext cx="34893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3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431235"/>
            <a:ext cx="2628900" cy="4745728"/>
          </a:xfrm>
        </p:spPr>
        <p:txBody>
          <a:bodyPr vert="eaVert"/>
          <a:lstStyle>
            <a:lvl1pPr>
              <a:defRPr>
                <a:solidFill>
                  <a:srgbClr val="640C38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1431235"/>
            <a:ext cx="7734300" cy="474572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4" name="Immagine 3" descr="Immagine che contiene testo, Carattere, Elementi grafici, schermata&#10;&#10;Il contenuto generato dall'IA potrebbe non essere corretto.">
            <a:extLst>
              <a:ext uri="{FF2B5EF4-FFF2-40B4-BE49-F238E27FC236}">
                <a16:creationId xmlns:a16="http://schemas.microsoft.com/office/drawing/2014/main" id="{2355BB16-229E-83D9-3F35-239761F8881E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4" y="400050"/>
            <a:ext cx="34893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9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1" y="1166400"/>
            <a:ext cx="9829800" cy="696096"/>
          </a:xfrm>
        </p:spPr>
        <p:txBody>
          <a:bodyPr/>
          <a:lstStyle>
            <a:lvl1pPr>
              <a:defRPr sz="4000">
                <a:solidFill>
                  <a:srgbClr val="640C38"/>
                </a:solidFill>
                <a:latin typeface="+mj-lt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000" y="2186153"/>
            <a:ext cx="9829800" cy="40104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294C035D-9565-4DBC-E7E8-D450C35E4C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0" y="6428244"/>
            <a:ext cx="1436483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fld id="{C26966DA-8BFF-B94A-8A4D-DA09372FC37B}" type="datetimeFigureOut">
              <a:rPr lang="it-IT" smtClean="0"/>
              <a:pPr>
                <a:defRPr/>
              </a:pPr>
              <a:t>01/03/2026</a:t>
            </a:fld>
            <a:endParaRPr lang="it-IT" dirty="0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D939DED7-8FF6-C6C5-7EC4-65446E4B0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614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it-IT"/>
              <a:t>Piè di pagina</a:t>
            </a:r>
            <a:endParaRPr lang="it-IT" dirty="0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2D76A497-349F-99EC-CDC7-345D10C25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3125" y="6413753"/>
            <a:ext cx="90487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EB55E9B-71CC-7A48-9A06-BC3D8614A2C2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pic>
        <p:nvPicPr>
          <p:cNvPr id="4" name="Immagine 3" descr="Immagine che contiene testo, Carattere, Elementi grafici, schermata&#10;&#10;Il contenuto generato dall'IA potrebbe non essere corretto.">
            <a:extLst>
              <a:ext uri="{FF2B5EF4-FFF2-40B4-BE49-F238E27FC236}">
                <a16:creationId xmlns:a16="http://schemas.microsoft.com/office/drawing/2014/main" id="{74D3A205-D36E-FA3C-0841-11AC54A9B4C6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4" y="400050"/>
            <a:ext cx="34893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640C38"/>
                </a:solidFill>
                <a:latin typeface="+mj-lt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EF892D54-90C8-6AAE-3809-B8C3CB99DD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850" y="6417200"/>
            <a:ext cx="1436483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fld id="{C26966DA-8BFF-B94A-8A4D-DA09372FC37B}" type="datetimeFigureOut">
              <a:rPr lang="it-IT" smtClean="0"/>
              <a:pPr>
                <a:defRPr/>
              </a:pPr>
              <a:t>01/03/2026</a:t>
            </a:fld>
            <a:endParaRPr lang="it-IT" dirty="0"/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FC850290-CF16-94DF-1E6A-669BB8261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959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it-IT"/>
              <a:t>Piè di pagina</a:t>
            </a:r>
            <a:endParaRPr lang="it-IT" dirty="0"/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240FB2D2-1AAD-7EAA-C48E-C4C9F824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55275" y="6433397"/>
            <a:ext cx="904875" cy="33273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8EB55E9B-71CC-7A48-9A06-BC3D8614A2C2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pic>
        <p:nvPicPr>
          <p:cNvPr id="4" name="Immagine 3" descr="Immagine che contiene testo, Carattere, Elementi grafici, schermata&#10;&#10;Il contenuto generato dall'IA potrebbe non essere corretto.">
            <a:extLst>
              <a:ext uri="{FF2B5EF4-FFF2-40B4-BE49-F238E27FC236}">
                <a16:creationId xmlns:a16="http://schemas.microsoft.com/office/drawing/2014/main" id="{5D65A79F-8C95-3942-4A6D-07464256347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4" y="400050"/>
            <a:ext cx="34893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2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38258" y="985805"/>
            <a:ext cx="7071511" cy="696096"/>
          </a:xfrm>
        </p:spPr>
        <p:txBody>
          <a:bodyPr/>
          <a:lstStyle>
            <a:lvl1pPr>
              <a:defRPr>
                <a:solidFill>
                  <a:srgbClr val="640C38"/>
                </a:solidFill>
                <a:latin typeface="+mj-lt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2875721"/>
            <a:ext cx="5181600" cy="3301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2875721"/>
            <a:ext cx="5181600" cy="33012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A8C52697-8839-1474-F917-D9B03E34B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0903" y="6417200"/>
            <a:ext cx="1436483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fld id="{C26966DA-8BFF-B94A-8A4D-DA09372FC37B}" type="datetimeFigureOut">
              <a:rPr lang="it-IT" smtClean="0"/>
              <a:pPr>
                <a:defRPr/>
              </a:pPr>
              <a:t>01/03/2026</a:t>
            </a:fld>
            <a:endParaRPr lang="it-IT" dirty="0"/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98A2FDEE-30E8-728B-2637-0AE8405CF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7653" y="644959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it-IT"/>
              <a:t>Piè di pagina</a:t>
            </a:r>
            <a:endParaRPr lang="it-IT" dirty="0"/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2FDCF439-D998-4D26-72D7-10D53D27D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4328" y="6433397"/>
            <a:ext cx="904875" cy="33273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8EB55E9B-71CC-7A48-9A06-BC3D8614A2C2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pic>
        <p:nvPicPr>
          <p:cNvPr id="5" name="Immagine 4" descr="Immagine che contiene testo, Carattere, Elementi grafici, schermata&#10;&#10;Il contenuto generato dall'IA potrebbe non essere corretto.">
            <a:extLst>
              <a:ext uri="{FF2B5EF4-FFF2-40B4-BE49-F238E27FC236}">
                <a16:creationId xmlns:a16="http://schemas.microsoft.com/office/drawing/2014/main" id="{36A7DFE4-1A49-83A2-C76E-3B7B4AC256D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4" y="400050"/>
            <a:ext cx="34893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0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1320389"/>
            <a:ext cx="10515600" cy="1325563"/>
          </a:xfrm>
        </p:spPr>
        <p:txBody>
          <a:bodyPr/>
          <a:lstStyle>
            <a:lvl1pPr>
              <a:defRPr>
                <a:solidFill>
                  <a:srgbClr val="640C38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2913615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3821113"/>
            <a:ext cx="5157787" cy="23685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2913615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3821113"/>
            <a:ext cx="5183188" cy="23685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ED9E50D1-3A61-BF43-E7C0-31F79F1689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850" y="6417200"/>
            <a:ext cx="1436483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Montserrat" pitchFamily="2" charset="77"/>
              </a:defRPr>
            </a:lvl1pPr>
          </a:lstStyle>
          <a:p>
            <a:pPr>
              <a:defRPr/>
            </a:pPr>
            <a:fld id="{C26966DA-8BFF-B94A-8A4D-DA09372FC37B}" type="datetimeFigureOut">
              <a:rPr lang="it-IT" smtClean="0"/>
              <a:pPr>
                <a:defRPr/>
              </a:pPr>
              <a:t>01/03/2026</a:t>
            </a:fld>
            <a:endParaRPr lang="it-IT" dirty="0"/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47864F04-2EAB-65D0-ED35-FE70A2810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959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Montserrat" pitchFamily="2" charset="77"/>
              </a:defRPr>
            </a:lvl1pPr>
          </a:lstStyle>
          <a:p>
            <a:pPr>
              <a:defRPr/>
            </a:pPr>
            <a:r>
              <a:rPr lang="it-IT" dirty="0"/>
              <a:t>Piè di pagina</a:t>
            </a:r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75CC3BEE-83F0-43D4-0EA1-C23C85085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55275" y="6433397"/>
            <a:ext cx="904875" cy="33273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>
              <a:defRPr/>
            </a:pPr>
            <a:fld id="{8EB55E9B-71CC-7A48-9A06-BC3D8614A2C2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pic>
        <p:nvPicPr>
          <p:cNvPr id="7" name="Immagine 6" descr="Immagine che contiene testo, Carattere, Elementi grafici, schermata&#10;&#10;Il contenuto generato dall'IA potrebbe non essere corretto.">
            <a:extLst>
              <a:ext uri="{FF2B5EF4-FFF2-40B4-BE49-F238E27FC236}">
                <a16:creationId xmlns:a16="http://schemas.microsoft.com/office/drawing/2014/main" id="{560E1E96-63E5-ACA9-BD09-A48B105169CE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4" y="400050"/>
            <a:ext cx="34893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1734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3">
            <a:extLst>
              <a:ext uri="{FF2B5EF4-FFF2-40B4-BE49-F238E27FC236}">
                <a16:creationId xmlns:a16="http://schemas.microsoft.com/office/drawing/2014/main" id="{D8811711-5994-79BA-48C0-A8D3984310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850" y="6417200"/>
            <a:ext cx="1436483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fld id="{C26966DA-8BFF-B94A-8A4D-DA09372FC37B}" type="datetimeFigureOut">
              <a:rPr lang="it-IT" smtClean="0"/>
              <a:pPr>
                <a:defRPr/>
              </a:pPr>
              <a:t>01/03/2026</a:t>
            </a:fld>
            <a:endParaRPr lang="it-IT" dirty="0">
              <a:latin typeface="+mn-lt"/>
            </a:endParaRPr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96C701E2-E960-7D4D-0E59-9C97C11D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959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it-IT"/>
              <a:t>Piè di pagina</a:t>
            </a:r>
            <a:endParaRPr lang="it-IT" dirty="0">
              <a:latin typeface="+mn-lt"/>
            </a:endParaRP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3DC8128D-10CD-F0FD-47A2-1BB1AA9CB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55275" y="6433397"/>
            <a:ext cx="904875" cy="33273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EB55E9B-71CC-7A48-9A06-BC3D8614A2C2}" type="slidenum">
              <a:rPr lang="it-IT" smtClean="0"/>
              <a:pPr>
                <a:defRPr/>
              </a:pPr>
              <a:t>‹N›</a:t>
            </a:fld>
            <a:endParaRPr lang="it-IT" dirty="0">
              <a:latin typeface="+mn-lt"/>
            </a:endParaRPr>
          </a:p>
        </p:txBody>
      </p:sp>
      <p:pic>
        <p:nvPicPr>
          <p:cNvPr id="2" name="Immagine 1" descr="Immagine che contiene testo, Carattere, Elementi grafici, schermata&#10;&#10;Il contenuto generato dall'IA potrebbe non essere corretto.">
            <a:extLst>
              <a:ext uri="{FF2B5EF4-FFF2-40B4-BE49-F238E27FC236}">
                <a16:creationId xmlns:a16="http://schemas.microsoft.com/office/drawing/2014/main" id="{D9B1F583-6C8A-3191-0015-BDCC31A36FA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4" y="400050"/>
            <a:ext cx="34893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6612" y="138568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640C38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1385680"/>
            <a:ext cx="6172200" cy="447537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+mn-lt"/>
              </a:defRPr>
            </a:lvl1pPr>
            <a:lvl2pPr>
              <a:defRPr sz="28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000">
                <a:solidFill>
                  <a:schemeClr val="tx1"/>
                </a:solidFill>
                <a:latin typeface="+mn-lt"/>
              </a:defRPr>
            </a:lvl4pPr>
            <a:lvl5pPr>
              <a:defRPr sz="2000">
                <a:solidFill>
                  <a:schemeClr val="tx1"/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3286538"/>
            <a:ext cx="3932237" cy="25824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2E340D42-C570-7571-C4DF-614EE29AC2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850" y="6417200"/>
            <a:ext cx="1436483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fld id="{C26966DA-8BFF-B94A-8A4D-DA09372FC37B}" type="datetimeFigureOut">
              <a:rPr lang="it-IT" smtClean="0"/>
              <a:pPr>
                <a:defRPr/>
              </a:pPr>
              <a:t>01/03/2026</a:t>
            </a:fld>
            <a:endParaRPr lang="it-IT" dirty="0"/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E407E2DE-9480-6B95-1DBB-FAC432BE6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959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it-IT"/>
              <a:t>Piè di pagina</a:t>
            </a:r>
            <a:endParaRPr lang="it-IT" dirty="0"/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A834770A-5BC1-3F20-73A3-997E66BB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55275" y="6433397"/>
            <a:ext cx="904875" cy="33273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EB55E9B-71CC-7A48-9A06-BC3D8614A2C2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pic>
        <p:nvPicPr>
          <p:cNvPr id="5" name="Immagine 4" descr="Immagine che contiene testo, Carattere, Elementi grafici, schermata&#10;&#10;Il contenuto generato dall'IA potrebbe non essere corretto.">
            <a:extLst>
              <a:ext uri="{FF2B5EF4-FFF2-40B4-BE49-F238E27FC236}">
                <a16:creationId xmlns:a16="http://schemas.microsoft.com/office/drawing/2014/main" id="{D3931642-F1E2-38C9-D4A8-4EC468033D5A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4" y="400050"/>
            <a:ext cx="34893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3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1537251"/>
            <a:ext cx="3932237" cy="1550505"/>
          </a:xfrm>
        </p:spPr>
        <p:txBody>
          <a:bodyPr anchor="b"/>
          <a:lstStyle>
            <a:lvl1pPr>
              <a:defRPr sz="3200">
                <a:solidFill>
                  <a:srgbClr val="640C38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1537252"/>
            <a:ext cx="6172200" cy="432379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3299791"/>
            <a:ext cx="3932237" cy="25691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4F0298FB-F137-D8C7-698F-8B788CD1FC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850" y="6417200"/>
            <a:ext cx="1436483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fld id="{C26966DA-8BFF-B94A-8A4D-DA09372FC37B}" type="datetimeFigureOut">
              <a:rPr lang="it-IT" smtClean="0"/>
              <a:pPr>
                <a:defRPr/>
              </a:pPr>
              <a:t>01/03/2026</a:t>
            </a:fld>
            <a:endParaRPr lang="it-IT" dirty="0"/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8DD96FA1-9708-041C-DB7D-8EE9DB407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959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it-IT"/>
              <a:t>Piè di pagina</a:t>
            </a:r>
            <a:endParaRPr lang="it-IT" dirty="0"/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2425A058-73CE-A430-7C98-79CF0DDE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55275" y="6433397"/>
            <a:ext cx="904875" cy="33273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EB55E9B-71CC-7A48-9A06-BC3D8614A2C2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pic>
        <p:nvPicPr>
          <p:cNvPr id="5" name="Immagine 4" descr="Immagine che contiene testo, Carattere, Elementi grafici, schermata&#10;&#10;Il contenuto generato dall'IA potrebbe non essere corretto.">
            <a:extLst>
              <a:ext uri="{FF2B5EF4-FFF2-40B4-BE49-F238E27FC236}">
                <a16:creationId xmlns:a16="http://schemas.microsoft.com/office/drawing/2014/main" id="{8CD097BD-EFB6-7FC4-8BC4-5CF7E31EA76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4" y="400050"/>
            <a:ext cx="34893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0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C1E22F62-C97D-DB75-2354-3454DD64DC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82289" y="2570162"/>
            <a:ext cx="7071511" cy="69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/>
              <a:t>Fare clic per modificare lo stile del titolo dello schema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Montserrat" pitchFamily="2" charset="77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3E687E"/>
          </a:solidFill>
          <a:latin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3E687E"/>
          </a:solidFill>
          <a:latin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3E687E"/>
          </a:solidFill>
          <a:latin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3E687E"/>
          </a:solidFill>
          <a:latin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3E687E"/>
          </a:solidFill>
          <a:latin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3E687E"/>
          </a:solidFill>
          <a:latin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3E687E"/>
          </a:solidFill>
          <a:latin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3E687E"/>
          </a:solidFill>
          <a:latin typeface="Calibri" panose="020F05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Montserrat" pitchFamily="2" charset="77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ontserrat" pitchFamily="2" charset="77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Montserrat" pitchFamily="2" charset="77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Montserrat" pitchFamily="2" charset="77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ust-rise.eu/" TargetMode="External"/><Relationship Id="rId2" Type="http://schemas.openxmlformats.org/officeDocument/2006/relationships/hyperlink" Target="https://github.com/rightnet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16/j.cviu.2025.104454" TargetMode="Externa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ideia.study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rina.paolanti@unimc.it" TargetMode="External"/><Relationship Id="rId7" Type="http://schemas.openxmlformats.org/officeDocument/2006/relationships/image" Target="../media/image19.gif"/><Relationship Id="rId2" Type="http://schemas.openxmlformats.org/officeDocument/2006/relationships/hyperlink" Target="mailto:emanuele.frontoni@unimc.i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aolo.sernani@unimc.it" TargetMode="External"/><Relationship Id="rId5" Type="http://schemas.openxmlformats.org/officeDocument/2006/relationships/hyperlink" Target="mailto:luca.romeo@unimc.it" TargetMode="External"/><Relationship Id="rId4" Type="http://schemas.openxmlformats.org/officeDocument/2006/relationships/hyperlink" Target="mailto:riccardo.rosati@unimc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olo 1">
            <a:extLst>
              <a:ext uri="{FF2B5EF4-FFF2-40B4-BE49-F238E27FC236}">
                <a16:creationId xmlns:a16="http://schemas.microsoft.com/office/drawing/2014/main" id="{A828BFA6-2AEB-8D69-6291-987B91297E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316175" y="2164706"/>
            <a:ext cx="6367604" cy="2373915"/>
          </a:xfrm>
        </p:spPr>
        <p:txBody>
          <a:bodyPr/>
          <a:lstStyle/>
          <a:p>
            <a:r>
              <a:rPr lang="it-IT" altLang="it-IT" sz="4000" b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Presentazione nodo AI&amp;IS </a:t>
            </a:r>
            <a:r>
              <a:rPr lang="it-IT" altLang="it-IT" sz="4000" b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UniMC</a:t>
            </a:r>
            <a:endParaRPr lang="it-IT" altLang="it-IT" sz="40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14" name="Sottotitolo 2">
            <a:extLst>
              <a:ext uri="{FF2B5EF4-FFF2-40B4-BE49-F238E27FC236}">
                <a16:creationId xmlns:a16="http://schemas.microsoft.com/office/drawing/2014/main" id="{62F73C63-8228-671B-169C-4F5923184A5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300396" y="4720613"/>
            <a:ext cx="6498668" cy="1655762"/>
          </a:xfrm>
        </p:spPr>
        <p:txBody>
          <a:bodyPr/>
          <a:lstStyle/>
          <a:p>
            <a:r>
              <a:rPr lang="it-IT" altLang="it-IT" i="1" dirty="0">
                <a:latin typeface="Arial" panose="020B0604020202020204" pitchFamily="34" charset="0"/>
                <a:cs typeface="Arial" panose="020B0604020202020204" pitchFamily="34" charset="0"/>
              </a:rPr>
              <a:t>Incontro dei nodi lab CINI AI in ambito H-AMU</a:t>
            </a:r>
          </a:p>
          <a:p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UniPG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| 2 Marzo 2026</a:t>
            </a:r>
          </a:p>
          <a:p>
            <a:pPr algn="r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Paolo Sernani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1E81B6-0827-55A0-E76B-0827BBC95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Presentazione nodo AIIS – Membri</a:t>
            </a: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9A188DF7-CAF3-7055-2E89-1924DB9C0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1" y="3636578"/>
            <a:ext cx="3270217" cy="2549521"/>
          </a:xfrm>
        </p:spPr>
        <p:txBody>
          <a:bodyPr numCol="1"/>
          <a:lstStyle/>
          <a:p>
            <a:pPr marL="0" indent="0" algn="ctr">
              <a:buNone/>
            </a:pPr>
            <a:r>
              <a:rPr lang="it-IT" sz="2200" dirty="0"/>
              <a:t>Emanuele Frontoni (PO)</a:t>
            </a:r>
          </a:p>
          <a:p>
            <a:pPr marL="0" indent="0" algn="ctr">
              <a:buNone/>
            </a:pPr>
            <a:r>
              <a:rPr lang="it-IT" sz="2200" dirty="0"/>
              <a:t>Marina </a:t>
            </a:r>
            <a:r>
              <a:rPr lang="it-IT" sz="2200" dirty="0" err="1"/>
              <a:t>Paolanti</a:t>
            </a:r>
            <a:r>
              <a:rPr lang="it-IT" sz="2200" dirty="0"/>
              <a:t> (PA)</a:t>
            </a:r>
          </a:p>
          <a:p>
            <a:pPr marL="0" indent="0" algn="ctr">
              <a:buNone/>
            </a:pPr>
            <a:r>
              <a:rPr lang="it-IT" sz="2200" dirty="0"/>
              <a:t>Riccardo Rosati (RTD)</a:t>
            </a:r>
          </a:p>
        </p:txBody>
      </p:sp>
      <p:pic>
        <p:nvPicPr>
          <p:cNvPr id="13" name="Immagine 12" descr="Immagine che contiene testo, schermata, Carattere, nero&#10;&#10;Il contenuto generato dall'IA potrebbe non essere corretto.">
            <a:extLst>
              <a:ext uri="{FF2B5EF4-FFF2-40B4-BE49-F238E27FC236}">
                <a16:creationId xmlns:a16="http://schemas.microsoft.com/office/drawing/2014/main" id="{C768C80A-5D2A-E77D-973B-01CEC57BC4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235"/>
          <a:stretch>
            <a:fillRect/>
          </a:stretch>
        </p:blipFill>
        <p:spPr>
          <a:xfrm>
            <a:off x="8082455" y="1940502"/>
            <a:ext cx="3363311" cy="1652400"/>
          </a:xfrm>
          <a:prstGeom prst="rect">
            <a:avLst/>
          </a:prstGeom>
        </p:spPr>
      </p:pic>
      <p:pic>
        <p:nvPicPr>
          <p:cNvPr id="15" name="Immagine 14" descr="Immagine che contiene testo, schermata, Carattere, design&#10;&#10;Il contenuto generato dall'IA potrebbe non essere corretto.">
            <a:extLst>
              <a:ext uri="{FF2B5EF4-FFF2-40B4-BE49-F238E27FC236}">
                <a16:creationId xmlns:a16="http://schemas.microsoft.com/office/drawing/2014/main" id="{99635407-1D46-9751-4DC8-CBCD026BFB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2246"/>
          <a:stretch>
            <a:fillRect/>
          </a:stretch>
        </p:blipFill>
        <p:spPr>
          <a:xfrm>
            <a:off x="1525128" y="1994689"/>
            <a:ext cx="3270217" cy="1652400"/>
          </a:xfrm>
          <a:prstGeom prst="rect">
            <a:avLst/>
          </a:prstGeom>
        </p:spPr>
      </p:pic>
      <p:pic>
        <p:nvPicPr>
          <p:cNvPr id="17" name="Immagine 16" descr="Immagine che contiene schermata, Carattere, design&#10;&#10;Il contenuto generato dall'IA potrebbe non essere corretto.">
            <a:extLst>
              <a:ext uri="{FF2B5EF4-FFF2-40B4-BE49-F238E27FC236}">
                <a16:creationId xmlns:a16="http://schemas.microsoft.com/office/drawing/2014/main" id="{804F9546-D13E-EBD9-4609-88764F6F75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4243"/>
          <a:stretch>
            <a:fillRect/>
          </a:stretch>
        </p:blipFill>
        <p:spPr>
          <a:xfrm>
            <a:off x="5211632" y="1898144"/>
            <a:ext cx="2454536" cy="1651765"/>
          </a:xfrm>
          <a:prstGeom prst="rect">
            <a:avLst/>
          </a:prstGeom>
        </p:spPr>
      </p:pic>
      <p:sp>
        <p:nvSpPr>
          <p:cNvPr id="18" name="Segnaposto contenuto 10">
            <a:extLst>
              <a:ext uri="{FF2B5EF4-FFF2-40B4-BE49-F238E27FC236}">
                <a16:creationId xmlns:a16="http://schemas.microsoft.com/office/drawing/2014/main" id="{CDE2F623-4C20-8D9D-E87D-D03359D603CB}"/>
              </a:ext>
            </a:extLst>
          </p:cNvPr>
          <p:cNvSpPr txBox="1">
            <a:spLocks/>
          </p:cNvSpPr>
          <p:nvPr/>
        </p:nvSpPr>
        <p:spPr>
          <a:xfrm>
            <a:off x="4794218" y="3647089"/>
            <a:ext cx="3270217" cy="2549521"/>
          </a:xfrm>
          <a:prstGeom prst="rect">
            <a:avLst/>
          </a:prstGeom>
        </p:spPr>
        <p:txBody>
          <a:bodyPr numCol="1"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2200" dirty="0"/>
              <a:t>Luca Romeo (PA)</a:t>
            </a:r>
          </a:p>
        </p:txBody>
      </p:sp>
      <p:sp>
        <p:nvSpPr>
          <p:cNvPr id="19" name="Segnaposto contenuto 10">
            <a:extLst>
              <a:ext uri="{FF2B5EF4-FFF2-40B4-BE49-F238E27FC236}">
                <a16:creationId xmlns:a16="http://schemas.microsoft.com/office/drawing/2014/main" id="{79F5F000-9FB2-90BD-8D56-1A530682BE6C}"/>
              </a:ext>
            </a:extLst>
          </p:cNvPr>
          <p:cNvSpPr txBox="1">
            <a:spLocks/>
          </p:cNvSpPr>
          <p:nvPr/>
        </p:nvSpPr>
        <p:spPr>
          <a:xfrm>
            <a:off x="8129000" y="3636577"/>
            <a:ext cx="3270217" cy="2549521"/>
          </a:xfrm>
          <a:prstGeom prst="rect">
            <a:avLst/>
          </a:prstGeom>
        </p:spPr>
        <p:txBody>
          <a:bodyPr numCol="1"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2200" dirty="0"/>
              <a:t>Paolo Sernani (PA)</a:t>
            </a: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E7A2055E-A64F-C4F9-FAB8-08736B92131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49" b="5005"/>
          <a:stretch>
            <a:fillRect/>
          </a:stretch>
        </p:blipFill>
        <p:spPr>
          <a:xfrm>
            <a:off x="3769622" y="5421171"/>
            <a:ext cx="813522" cy="720000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B4241F93-732E-32AB-A4B8-F5BBED99E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8031" y="5421171"/>
            <a:ext cx="719334" cy="72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" descr="Foto del profilo di Luca Romeo">
            <a:extLst>
              <a:ext uri="{FF2B5EF4-FFF2-40B4-BE49-F238E27FC236}">
                <a16:creationId xmlns:a16="http://schemas.microsoft.com/office/drawing/2014/main" id="{EDED8889-12B6-5BD3-4D0F-A18F3EB5E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3971" y="5421171"/>
            <a:ext cx="720000" cy="72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Foto del profilo di Emanuele Frontoni">
            <a:extLst>
              <a:ext uri="{FF2B5EF4-FFF2-40B4-BE49-F238E27FC236}">
                <a16:creationId xmlns:a16="http://schemas.microsoft.com/office/drawing/2014/main" id="{1048C762-F383-5158-0B74-4E7654A7F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5774" y="5421171"/>
            <a:ext cx="720000" cy="72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4" descr="      Paolo Sernani">
            <a:extLst>
              <a:ext uri="{FF2B5EF4-FFF2-40B4-BE49-F238E27FC236}">
                <a16:creationId xmlns:a16="http://schemas.microsoft.com/office/drawing/2014/main" id="{EA3B72F4-67FD-5F63-7250-71181A88A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4108" y="5421171"/>
            <a:ext cx="720000" cy="72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24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41D44-C2D6-3E4F-5A94-C46E0925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46DDD1-F487-3983-061B-8F9A606AD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Presentazione nodo AI – Tematiche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C0FECA-38CC-CC47-55F0-50A3795D3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536723"/>
            <a:ext cx="9829800" cy="3659888"/>
          </a:xfrm>
        </p:spPr>
        <p:txBody>
          <a:bodyPr/>
          <a:lstStyle/>
          <a:p>
            <a:r>
              <a:rPr lang="it-IT" dirty="0"/>
              <a:t>AI &amp; Digital </a:t>
            </a:r>
            <a:r>
              <a:rPr lang="it-IT" dirty="0" err="1"/>
              <a:t>Humanities</a:t>
            </a:r>
            <a:r>
              <a:rPr lang="it-IT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800" dirty="0" err="1"/>
              <a:t>Named</a:t>
            </a:r>
            <a:r>
              <a:rPr lang="it-IT" sz="2800" dirty="0"/>
              <a:t> </a:t>
            </a:r>
            <a:r>
              <a:rPr lang="it-IT" sz="2800" dirty="0" err="1"/>
              <a:t>Entity</a:t>
            </a:r>
            <a:r>
              <a:rPr lang="it-IT" sz="2800" dirty="0"/>
              <a:t> </a:t>
            </a:r>
            <a:r>
              <a:rPr lang="it-IT" sz="2800" dirty="0" err="1"/>
              <a:t>Recognition</a:t>
            </a:r>
            <a:r>
              <a:rPr lang="it-IT" sz="2800" dirty="0"/>
              <a:t>, </a:t>
            </a:r>
            <a:r>
              <a:rPr lang="it-IT" sz="2800" dirty="0" err="1"/>
              <a:t>Entity</a:t>
            </a:r>
            <a:r>
              <a:rPr lang="it-IT" sz="2800" dirty="0"/>
              <a:t> Linking, </a:t>
            </a:r>
            <a:r>
              <a:rPr lang="it-IT" sz="2800" dirty="0" err="1"/>
              <a:t>Entity</a:t>
            </a:r>
            <a:r>
              <a:rPr lang="it-IT" sz="2800" dirty="0"/>
              <a:t> Typing con l’italiano storico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800" dirty="0"/>
              <a:t>AI &amp; </a:t>
            </a:r>
            <a:r>
              <a:rPr lang="it-IT" sz="2800" dirty="0" err="1"/>
              <a:t>Law</a:t>
            </a:r>
            <a:endParaRPr lang="it-IT" sz="2800" dirty="0"/>
          </a:p>
          <a:p>
            <a:r>
              <a:rPr lang="it-IT" dirty="0"/>
              <a:t>Fashion AI</a:t>
            </a:r>
          </a:p>
          <a:p>
            <a:r>
              <a:rPr lang="it-IT" dirty="0"/>
              <a:t>AI &amp; </a:t>
            </a:r>
            <a:r>
              <a:rPr lang="it-IT" dirty="0" err="1"/>
              <a:t>Education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351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4D54B-BCD6-84E2-061F-F3B8CB7D2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11" descr="Immagine che contiene testo, schermata, diagramma, Carattere&#10;&#10;Il contenuto generato dall'IA potrebbe non essere corretto.">
            <a:extLst>
              <a:ext uri="{FF2B5EF4-FFF2-40B4-BE49-F238E27FC236}">
                <a16:creationId xmlns:a16="http://schemas.microsoft.com/office/drawing/2014/main" id="{5E04DD02-39CB-1029-A434-9FBF2DB21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73" y="1423113"/>
            <a:ext cx="9032755" cy="508092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A508E31-ED50-20DA-3C65-6A55392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NER, EL e ET</a:t>
            </a:r>
          </a:p>
        </p:txBody>
      </p:sp>
      <p:pic>
        <p:nvPicPr>
          <p:cNvPr id="4" name="Immagine 3" descr="Immagine che contiene ritratto, Viso umano, persona, vestiti&#10;&#10;Descrizione generata automaticamente">
            <a:extLst>
              <a:ext uri="{FF2B5EF4-FFF2-40B4-BE49-F238E27FC236}">
                <a16:creationId xmlns:a16="http://schemas.microsoft.com/office/drawing/2014/main" id="{A14532C5-6970-8873-358A-612C1F9D25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279"/>
          <a:stretch/>
        </p:blipFill>
        <p:spPr>
          <a:xfrm>
            <a:off x="9503228" y="0"/>
            <a:ext cx="2688772" cy="3156857"/>
          </a:xfrm>
          <a:prstGeom prst="rect">
            <a:avLst/>
          </a:prstGeom>
        </p:spPr>
      </p:pic>
      <p:pic>
        <p:nvPicPr>
          <p:cNvPr id="5" name="Immagine 4" descr="Immagine che contiene Viso umano, persona, vestiti, Fronte&#10;&#10;Descrizione generata automaticamente">
            <a:extLst>
              <a:ext uri="{FF2B5EF4-FFF2-40B4-BE49-F238E27FC236}">
                <a16:creationId xmlns:a16="http://schemas.microsoft.com/office/drawing/2014/main" id="{6E83A36A-EF77-F117-E98B-36D74A789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8129" y="3156857"/>
            <a:ext cx="2693870" cy="370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92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A0E95-9DF2-392C-C562-3C4D5EE9F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ED8A9A-7471-CEC7-8778-D19F598E5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AI &amp; </a:t>
            </a:r>
            <a:r>
              <a:rPr lang="it-IT" dirty="0" err="1"/>
              <a:t>Law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169986-714B-7C79-CF2E-017136E2E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976284"/>
            <a:ext cx="9829800" cy="4881715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Sentiment Analysis, Diritto Costituzionale e Digital Democracy</a:t>
            </a:r>
          </a:p>
          <a:p>
            <a:pPr lvl="1"/>
            <a:r>
              <a:rPr lang="en-US" dirty="0" err="1"/>
              <a:t>RightNets</a:t>
            </a:r>
            <a:r>
              <a:rPr lang="en-US" dirty="0"/>
              <a:t> </a:t>
            </a:r>
            <a:r>
              <a:rPr lang="en-US"/>
              <a:t>– Normative </a:t>
            </a:r>
            <a:r>
              <a:rPr lang="en-US" dirty="0"/>
              <a:t>and Digital Solutions to Counter Threats during National Election </a:t>
            </a:r>
            <a:r>
              <a:rPr lang="en-US"/>
              <a:t>Campaigns (</a:t>
            </a:r>
            <a:r>
              <a:rPr lang="en-US" dirty="0"/>
              <a:t>PRIN 2022 PNRR)</a:t>
            </a:r>
            <a:br>
              <a:rPr lang="it-IT" dirty="0"/>
            </a:br>
            <a:r>
              <a:rPr lang="it-IT" dirty="0">
                <a:hlinkClick r:id="rId2"/>
              </a:rPr>
              <a:t>https://github.com/rightnets</a:t>
            </a:r>
            <a:r>
              <a:rPr lang="it-IT" dirty="0"/>
              <a:t> </a:t>
            </a:r>
          </a:p>
          <a:p>
            <a:pPr lvl="1"/>
            <a:endParaRPr lang="it-IT" dirty="0"/>
          </a:p>
          <a:p>
            <a:pPr marL="0" indent="0">
              <a:buNone/>
            </a:pPr>
            <a:r>
              <a:rPr lang="it-IT" dirty="0"/>
              <a:t>AI &amp; CT for security and </a:t>
            </a:r>
            <a:r>
              <a:rPr lang="it-IT" dirty="0" err="1"/>
              <a:t>trasparency</a:t>
            </a:r>
            <a:endParaRPr lang="it-IT" dirty="0"/>
          </a:p>
          <a:p>
            <a:pPr lvl="1"/>
            <a:r>
              <a:rPr lang="en-US" dirty="0"/>
              <a:t>TRUST – digital </a:t>
            </a:r>
            <a:r>
              <a:rPr lang="en-US" dirty="0" err="1"/>
              <a:t>TuRn</a:t>
            </a:r>
            <a:r>
              <a:rPr lang="en-US" dirty="0"/>
              <a:t> in </a:t>
            </a:r>
            <a:r>
              <a:rPr lang="en-US" dirty="0" err="1"/>
              <a:t>EUrope</a:t>
            </a:r>
            <a:r>
              <a:rPr lang="en-US" dirty="0"/>
              <a:t>: Strengthening relational reliance through Technology (MSCA H2020)</a:t>
            </a:r>
            <a:br>
              <a:rPr lang="it-IT" dirty="0"/>
            </a:br>
            <a:r>
              <a:rPr lang="it-IT" dirty="0">
                <a:hlinkClick r:id="rId3"/>
              </a:rPr>
              <a:t>https://trust-rise.eu/</a:t>
            </a:r>
            <a:r>
              <a:rPr lang="it-IT" dirty="0"/>
              <a:t> </a:t>
            </a:r>
          </a:p>
          <a:p>
            <a:pPr marL="457200" lvl="1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LLM e RAG per l’insegnamento transdisciplinare del diritto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0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25A1A-F054-A281-3A0D-3A191AA6C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A0929C-928C-1A13-5E5A-45CD6123D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Fashion AI</a:t>
            </a:r>
          </a:p>
        </p:txBody>
      </p:sp>
      <p:pic>
        <p:nvPicPr>
          <p:cNvPr id="5" name="Segnaposto contenuto 4" descr="Immagine che contiene testo, elettronica, schermata, Pagina Web&#10;&#10;Il contenuto generato dall'IA potrebbe non essere corretto.">
            <a:extLst>
              <a:ext uri="{FF2B5EF4-FFF2-40B4-BE49-F238E27FC236}">
                <a16:creationId xmlns:a16="http://schemas.microsoft.com/office/drawing/2014/main" id="{B72B215F-DCFB-3465-D4D0-92925B817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1" y="1990586"/>
            <a:ext cx="5715000" cy="3308299"/>
          </a:xfrm>
          <a:prstGeom prst="rect">
            <a:avLst/>
          </a:prstGeom>
        </p:spPr>
      </p:pic>
      <p:pic>
        <p:nvPicPr>
          <p:cNvPr id="9" name="Immagine 8" descr="Immagine che contiene scaffale, Scaffalatura, design, moda&#10;&#10;Il contenuto generato dall'IA potrebbe non essere corretto.">
            <a:extLst>
              <a:ext uri="{FF2B5EF4-FFF2-40B4-BE49-F238E27FC236}">
                <a16:creationId xmlns:a16="http://schemas.microsoft.com/office/drawing/2014/main" id="{D217B46F-4A2D-82BB-958C-B446A563B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727" y="1990586"/>
            <a:ext cx="2905041" cy="1658867"/>
          </a:xfrm>
          <a:prstGeom prst="rect">
            <a:avLst/>
          </a:prstGeom>
        </p:spPr>
      </p:pic>
      <p:pic>
        <p:nvPicPr>
          <p:cNvPr id="11" name="Immagine 10" descr="Immagine che contiene schermata&#10;&#10;Il contenuto generato dall'IA potrebbe non essere corretto.">
            <a:extLst>
              <a:ext uri="{FF2B5EF4-FFF2-40B4-BE49-F238E27FC236}">
                <a16:creationId xmlns:a16="http://schemas.microsoft.com/office/drawing/2014/main" id="{16163B30-0C61-1F73-4DDE-360A76C43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635" y="3834227"/>
            <a:ext cx="2913133" cy="1464658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959DF11-64EF-2A7C-1EAB-64F2C3CD0E57}"/>
              </a:ext>
            </a:extLst>
          </p:cNvPr>
          <p:cNvSpPr txBox="1"/>
          <p:nvPr/>
        </p:nvSpPr>
        <p:spPr>
          <a:xfrm>
            <a:off x="1488656" y="5483659"/>
            <a:ext cx="90111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Balloni, E., Pietrini, R., Sasso, M., Frontoni, E., &amp; </a:t>
            </a:r>
            <a:r>
              <a:rPr lang="it-IT" dirty="0" err="1"/>
              <a:t>Paolanti</a:t>
            </a:r>
            <a:r>
              <a:rPr lang="it-IT" dirty="0"/>
              <a:t>, M. (2025). Made-In: An immersive human-in-the-loop </a:t>
            </a:r>
            <a:r>
              <a:rPr lang="it-IT" dirty="0" err="1"/>
              <a:t>analytics</a:t>
            </a:r>
            <a:r>
              <a:rPr lang="it-IT" dirty="0"/>
              <a:t> </a:t>
            </a:r>
            <a:r>
              <a:rPr lang="it-IT" dirty="0" err="1"/>
              <a:t>platform</a:t>
            </a:r>
            <a:r>
              <a:rPr lang="it-IT" dirty="0"/>
              <a:t> for </a:t>
            </a:r>
            <a:r>
              <a:rPr lang="it-IT" dirty="0" err="1"/>
              <a:t>enhancing</a:t>
            </a:r>
            <a:r>
              <a:rPr lang="it-IT" dirty="0"/>
              <a:t> creative </a:t>
            </a:r>
            <a:r>
              <a:rPr lang="it-IT" dirty="0" err="1"/>
              <a:t>processes</a:t>
            </a:r>
            <a:r>
              <a:rPr lang="it-IT" dirty="0"/>
              <a:t> in fashion. </a:t>
            </a:r>
            <a:r>
              <a:rPr lang="it-IT" i="1" dirty="0"/>
              <a:t>Computer Vision and Image </a:t>
            </a:r>
            <a:r>
              <a:rPr lang="it-IT" i="1" dirty="0" err="1"/>
              <a:t>Understanding</a:t>
            </a:r>
            <a:r>
              <a:rPr lang="it-IT" dirty="0"/>
              <a:t>, 104454. </a:t>
            </a:r>
            <a:r>
              <a:rPr lang="it-IT" dirty="0">
                <a:hlinkClick r:id="rId5" tooltip="Persistent link using digital object identifier"/>
              </a:rPr>
              <a:t>https://doi.org/10.1016/j.cviu.2025.104454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2338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6C17B2-3FC8-BA26-F775-A877296D4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AI &amp; </a:t>
            </a:r>
            <a:r>
              <a:rPr lang="it-IT" dirty="0" err="1"/>
              <a:t>Education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220756-AD76-57AA-ED96-454BE33AD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/>
              <a:t>PAIDEiA</a:t>
            </a:r>
            <a:r>
              <a:rPr lang="it-IT" dirty="0"/>
              <a:t>: Educare con l'Intelligenza Artificiale, per una scuola inclusiva e consapevole</a:t>
            </a:r>
          </a:p>
          <a:p>
            <a:r>
              <a:rPr lang="it-IT" dirty="0"/>
              <a:t>Progetto finanziato dalla Regione Marche PR FSE+ 2021/2027</a:t>
            </a:r>
          </a:p>
          <a:p>
            <a:r>
              <a:rPr lang="it-IT" dirty="0"/>
              <a:t>7 scuole partner, coordinamento Laboratorio delle Idee </a:t>
            </a:r>
            <a:r>
              <a:rPr lang="it-IT" dirty="0" err="1"/>
              <a:t>Srl</a:t>
            </a:r>
            <a:r>
              <a:rPr lang="it-IT" dirty="0"/>
              <a:t>, </a:t>
            </a:r>
            <a:r>
              <a:rPr lang="it-IT" u="sng" dirty="0"/>
              <a:t>coordinamento scientifico </a:t>
            </a:r>
            <a:r>
              <a:rPr lang="it-IT" u="sng" dirty="0" err="1"/>
              <a:t>UniMC</a:t>
            </a:r>
            <a:r>
              <a:rPr lang="it-IT" dirty="0"/>
              <a:t>, stakeholder esterni (Associazione </a:t>
            </a:r>
            <a:r>
              <a:rPr lang="it-IT" dirty="0" err="1"/>
              <a:t>Di.Te</a:t>
            </a:r>
            <a:r>
              <a:rPr lang="it-IT" dirty="0"/>
              <a:t>., INDIRE, Mind4Children)</a:t>
            </a:r>
          </a:p>
          <a:p>
            <a:r>
              <a:rPr lang="it-IT" dirty="0"/>
              <a:t>Formazione docenti, progettazione</a:t>
            </a:r>
            <a:br>
              <a:rPr lang="it-IT" dirty="0"/>
            </a:br>
            <a:r>
              <a:rPr lang="it-IT" dirty="0" err="1"/>
              <a:t>UdA</a:t>
            </a:r>
            <a:r>
              <a:rPr lang="it-IT" dirty="0"/>
              <a:t>, piattaforma LLM</a:t>
            </a:r>
          </a:p>
        </p:txBody>
      </p:sp>
      <p:pic>
        <p:nvPicPr>
          <p:cNvPr id="4" name="Immagine 3" descr="Immagine che contiene Carattere, Elementi grafici, grafica, design&#10;&#10;Il contenuto generato dall'IA potrebbe non essere corretto.">
            <a:extLst>
              <a:ext uri="{FF2B5EF4-FFF2-40B4-BE49-F238E27FC236}">
                <a16:creationId xmlns:a16="http://schemas.microsoft.com/office/drawing/2014/main" id="{D5E2D234-87D7-793B-3F3E-111A0894E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183" y="5540387"/>
            <a:ext cx="4307414" cy="79521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1454A1C-AD86-9FA8-F9E9-BDC9EBF800BC}"/>
              </a:ext>
            </a:extLst>
          </p:cNvPr>
          <p:cNvSpPr txBox="1"/>
          <p:nvPr/>
        </p:nvSpPr>
        <p:spPr>
          <a:xfrm>
            <a:off x="7884586" y="6335602"/>
            <a:ext cx="4307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hlinkClick r:id="rId3"/>
              </a:rPr>
              <a:t>www.paideia.study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6294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DB7672E-78D4-99E7-5783-D8AD7D382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B24088-7A1C-5AFE-1BA8-2E8CFA4F6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HPC – </a:t>
            </a:r>
            <a:r>
              <a:rPr lang="it-IT" dirty="0" err="1"/>
              <a:t>Ongoing</a:t>
            </a:r>
            <a:r>
              <a:rPr lang="it-IT" dirty="0"/>
              <a:t>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F74BF5-21E0-B9F8-4D13-12F312A78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6 unità, per ognuna:</a:t>
            </a:r>
          </a:p>
          <a:p>
            <a:r>
              <a:rPr lang="it-IT" dirty="0"/>
              <a:t>CPU: 2x AMD EPYC 9124 (3GHz, 16 Core, 32 </a:t>
            </a:r>
            <a:r>
              <a:rPr lang="it-IT" dirty="0" err="1"/>
              <a:t>thread</a:t>
            </a:r>
            <a:r>
              <a:rPr lang="it-IT" dirty="0"/>
              <a:t>).</a:t>
            </a:r>
          </a:p>
          <a:p>
            <a:r>
              <a:rPr lang="it-IT" dirty="0"/>
              <a:t>RAM: 384 GB</a:t>
            </a:r>
          </a:p>
          <a:p>
            <a:r>
              <a:rPr lang="it-IT" dirty="0"/>
              <a:t>GPU 2x NVIDIA L40S (Ada Lovelace </a:t>
            </a:r>
            <a:r>
              <a:rPr lang="it-IT" dirty="0" err="1"/>
              <a:t>architecture</a:t>
            </a:r>
            <a:r>
              <a:rPr lang="it-IT" dirty="0"/>
              <a:t>, 48 GB GDDR6, FP32 TFLOPS  91.6)</a:t>
            </a:r>
          </a:p>
          <a:p>
            <a:pPr marL="0" indent="0">
              <a:buNone/>
            </a:pPr>
            <a:r>
              <a:rPr lang="it-IT" dirty="0"/>
              <a:t>Piattaforma </a:t>
            </a:r>
            <a:r>
              <a:rPr lang="it-IT" dirty="0" err="1"/>
              <a:t>Hypervisor</a:t>
            </a:r>
            <a:r>
              <a:rPr lang="it-IT" dirty="0"/>
              <a:t>: </a:t>
            </a:r>
            <a:r>
              <a:rPr lang="it-IT" dirty="0" err="1"/>
              <a:t>Proxmox</a:t>
            </a:r>
            <a:r>
              <a:rPr lang="it-IT" dirty="0"/>
              <a:t> VE</a:t>
            </a:r>
          </a:p>
          <a:p>
            <a:pPr marL="0" indent="0">
              <a:buNone/>
            </a:pPr>
            <a:r>
              <a:rPr lang="it-IT" dirty="0"/>
              <a:t>• Virtualizzazione dello storage </a:t>
            </a:r>
            <a:r>
              <a:rPr lang="it-IT" dirty="0" err="1"/>
              <a:t>Ceph</a:t>
            </a:r>
            <a:r>
              <a:rPr lang="it-IT" dirty="0"/>
              <a:t> e </a:t>
            </a:r>
            <a:r>
              <a:rPr lang="it-IT" dirty="0" err="1"/>
              <a:t>CephS</a:t>
            </a:r>
            <a:endParaRPr lang="it-IT" dirty="0"/>
          </a:p>
          <a:p>
            <a:r>
              <a:rPr lang="it-IT" dirty="0"/>
              <a:t>GPU </a:t>
            </a:r>
            <a:r>
              <a:rPr lang="it-IT" dirty="0" err="1"/>
              <a:t>Passthrough</a:t>
            </a:r>
            <a:r>
              <a:rPr lang="it-IT" dirty="0"/>
              <a:t> tramite driver VFIO (IOMMU)</a:t>
            </a:r>
          </a:p>
        </p:txBody>
      </p:sp>
    </p:spTree>
    <p:extLst>
      <p:ext uri="{BB962C8B-B14F-4D97-AF65-F5344CB8AC3E}">
        <p14:creationId xmlns:p14="http://schemas.microsoft.com/office/powerpoint/2010/main" val="3975440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8BE79D05-88BF-5DBC-C388-6AE62FCDD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11221"/>
            <a:ext cx="10515600" cy="3889915"/>
          </a:xfrm>
        </p:spPr>
        <p:txBody>
          <a:bodyPr anchor="ctr"/>
          <a:lstStyle/>
          <a:p>
            <a:pPr marL="0" indent="0" algn="ctr">
              <a:buNone/>
            </a:pPr>
            <a:r>
              <a:rPr lang="it-IT" sz="3600" noProof="0" dirty="0"/>
              <a:t>Grazie per l’attenzione!</a:t>
            </a:r>
          </a:p>
          <a:p>
            <a:pPr marL="0" indent="0" algn="ctr">
              <a:buNone/>
            </a:pPr>
            <a:r>
              <a:rPr lang="it-IT" sz="3600" noProof="0" dirty="0"/>
              <a:t>Domande?</a:t>
            </a:r>
            <a:endParaRPr lang="it-IT" noProof="0" dirty="0"/>
          </a:p>
          <a:p>
            <a:pPr marL="0" indent="0" algn="ctr">
              <a:buNone/>
            </a:pPr>
            <a:endParaRPr lang="it-IT" sz="2000" noProof="0" dirty="0">
              <a:hlinkClick r:id="rId2"/>
            </a:endParaRPr>
          </a:p>
          <a:p>
            <a:pPr marL="0" indent="0" algn="ctr">
              <a:buNone/>
            </a:pPr>
            <a:r>
              <a:rPr lang="it-IT" sz="2000" noProof="0" dirty="0">
                <a:hlinkClick r:id="rId2"/>
              </a:rPr>
              <a:t>emanuele.frontoni@unimc.it</a:t>
            </a:r>
            <a:r>
              <a:rPr lang="it-IT" sz="2000" noProof="0" dirty="0"/>
              <a:t>, </a:t>
            </a:r>
            <a:r>
              <a:rPr lang="it-IT" sz="2000" noProof="0" dirty="0">
                <a:hlinkClick r:id="rId3"/>
              </a:rPr>
              <a:t>marina.paolanti@unimc.it</a:t>
            </a:r>
            <a:r>
              <a:rPr lang="it-IT" sz="2000" noProof="0" dirty="0"/>
              <a:t>, </a:t>
            </a:r>
            <a:r>
              <a:rPr lang="it-IT" sz="2000" noProof="0" dirty="0">
                <a:hlinkClick r:id="rId4"/>
              </a:rPr>
              <a:t>riccardo.rosati@unimc.it</a:t>
            </a:r>
            <a:r>
              <a:rPr lang="it-IT" sz="2000" noProof="0" dirty="0"/>
              <a:t>, </a:t>
            </a:r>
            <a:r>
              <a:rPr lang="it-IT" sz="2000" noProof="0" dirty="0">
                <a:hlinkClick r:id="rId5"/>
              </a:rPr>
              <a:t>luca.romeo@unimc.it</a:t>
            </a:r>
            <a:r>
              <a:rPr lang="it-IT" sz="2000" noProof="0" dirty="0"/>
              <a:t>, </a:t>
            </a:r>
            <a:r>
              <a:rPr lang="it-IT" sz="2000" noProof="0" dirty="0">
                <a:hlinkClick r:id="rId6"/>
              </a:rPr>
              <a:t>paolo.sernani@unimc.it</a:t>
            </a:r>
            <a:r>
              <a:rPr lang="it-IT" sz="2000" noProof="0" dirty="0"/>
              <a:t> </a:t>
            </a:r>
          </a:p>
        </p:txBody>
      </p:sp>
      <p:pic>
        <p:nvPicPr>
          <p:cNvPr id="6" name="Immagine 5" descr="Immagine che contiene cartone animato, automa meccanico, giocattolo&#10;&#10;Il contenuto generato dall'IA potrebbe non essere corretto.">
            <a:extLst>
              <a:ext uri="{FF2B5EF4-FFF2-40B4-BE49-F238E27FC236}">
                <a16:creationId xmlns:a16="http://schemas.microsoft.com/office/drawing/2014/main" id="{CEE2873C-03F1-2FBD-441D-D1F5056DE4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0024" y="464863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661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GENERICA_UNIMC_ERUA_2025" id="{D310AA1C-B742-D54C-81E9-F5D90132F6E3}" vid="{7611080E-E760-5B4A-BAA2-992FFA110EB3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399</Words>
  <Application>Microsoft Office PowerPoint</Application>
  <PresentationFormat>Widescreen</PresentationFormat>
  <Paragraphs>45</Paragraphs>
  <Slides>9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Montserrat</vt:lpstr>
      <vt:lpstr>Wingdings</vt:lpstr>
      <vt:lpstr>Tema di Office</vt:lpstr>
      <vt:lpstr>Presentazione nodo AI&amp;IS UniMC</vt:lpstr>
      <vt:lpstr>Presentazione nodo AIIS – Membri</vt:lpstr>
      <vt:lpstr>Presentazione nodo AI – Tematiche</vt:lpstr>
      <vt:lpstr>NER, EL e ET</vt:lpstr>
      <vt:lpstr>AI &amp; Law</vt:lpstr>
      <vt:lpstr>Fashion AI</vt:lpstr>
      <vt:lpstr>AI &amp; Education</vt:lpstr>
      <vt:lpstr>HPC – Ongoing…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per le DH</dc:title>
  <dc:creator/>
  <cp:lastModifiedBy>SERNANI PAOLO</cp:lastModifiedBy>
  <cp:revision>61</cp:revision>
  <dcterms:created xsi:type="dcterms:W3CDTF">2025-02-04T09:02:13Z</dcterms:created>
  <dcterms:modified xsi:type="dcterms:W3CDTF">2026-03-01T17:04:10Z</dcterms:modified>
</cp:coreProperties>
</file>